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62" r:id="rId12"/>
    <p:sldId id="272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668" y="512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3384550" y="6617495"/>
            <a:ext cx="3733800" cy="3495675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4565650" y="3440907"/>
            <a:ext cx="13795376" cy="6886575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GB" altLang="en-US" sz="270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793750" y="3200400"/>
            <a:ext cx="16846550" cy="220503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5829300"/>
            <a:ext cx="12801600" cy="1797845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0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6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6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10525126" y="6115050"/>
            <a:ext cx="2794000" cy="2624138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GB" altLang="en-US" sz="2700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4260850" y="7124700"/>
            <a:ext cx="14027150" cy="3202782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GB" altLang="en-US" sz="2700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100"/>
            </a:lvl1pPr>
          </a:lstStyle>
          <a:p>
            <a:fld id="{1D8BD707-D9CF-40AE-B4C6-C98DA3205C0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21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21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14350" indent="-514350" algn="l" rtl="0" fontAlgn="base">
        <a:spcBef>
          <a:spcPct val="3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3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3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3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3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9946" y="1028700"/>
            <a:ext cx="14828108" cy="8229600"/>
          </a:xfrm>
          <a:custGeom>
            <a:avLst/>
            <a:gdLst/>
            <a:ahLst/>
            <a:cxnLst/>
            <a:rect l="l" t="t" r="r" b="b"/>
            <a:pathLst>
              <a:path w="14828108" h="8229600">
                <a:moveTo>
                  <a:pt x="0" y="0"/>
                </a:moveTo>
                <a:lnTo>
                  <a:pt x="14828108" y="0"/>
                </a:lnTo>
                <a:lnTo>
                  <a:pt x="148281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71355" y="7684325"/>
            <a:ext cx="3731115" cy="2957757"/>
          </a:xfrm>
          <a:custGeom>
            <a:avLst/>
            <a:gdLst/>
            <a:ahLst/>
            <a:cxnLst/>
            <a:rect l="l" t="t" r="r" b="b"/>
            <a:pathLst>
              <a:path w="3731115" h="2957757">
                <a:moveTo>
                  <a:pt x="0" y="0"/>
                </a:moveTo>
                <a:lnTo>
                  <a:pt x="3731115" y="0"/>
                </a:lnTo>
                <a:lnTo>
                  <a:pt x="3731115" y="2957757"/>
                </a:lnTo>
                <a:lnTo>
                  <a:pt x="0" y="295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604847" y="-832180"/>
            <a:ext cx="3396344" cy="2692375"/>
          </a:xfrm>
          <a:custGeom>
            <a:avLst/>
            <a:gdLst/>
            <a:ahLst/>
            <a:cxnLst/>
            <a:rect l="l" t="t" r="r" b="b"/>
            <a:pathLst>
              <a:path w="3396344" h="2692375">
                <a:moveTo>
                  <a:pt x="3396345" y="0"/>
                </a:moveTo>
                <a:lnTo>
                  <a:pt x="0" y="0"/>
                </a:lnTo>
                <a:lnTo>
                  <a:pt x="0" y="2692375"/>
                </a:lnTo>
                <a:lnTo>
                  <a:pt x="3396345" y="2692375"/>
                </a:lnTo>
                <a:lnTo>
                  <a:pt x="33963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 flipV="1">
            <a:off x="4030157" y="4766747"/>
            <a:ext cx="1022768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259760" y="6378821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81048" y="6378821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800" y="0"/>
                </a:lnTo>
                <a:lnTo>
                  <a:pt x="2242800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05238" y="2788551"/>
            <a:ext cx="10677525" cy="1397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</a:pPr>
            <a:r>
              <a:rPr lang="en-GB" altLang="en-US" sz="888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7 TOOLS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66550" y="5159595"/>
            <a:ext cx="1075489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altLang="en-GB" sz="4265" spc="-12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Sebagai</a:t>
            </a:r>
            <a:r>
              <a:rPr lang="en-US" altLang="en-GB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Strategi </a:t>
            </a:r>
            <a:r>
              <a:rPr lang="en-GB" altLang="en-US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T</a:t>
            </a:r>
            <a:r>
              <a:rPr lang="en-US" altLang="en-GB" sz="4265" spc="-12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erstruktur</a:t>
            </a:r>
            <a:r>
              <a:rPr lang="en-US" altLang="en-GB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</a:p>
          <a:p>
            <a:pPr algn="ctr">
              <a:lnSpc>
                <a:spcPts val="5460"/>
              </a:lnSpc>
            </a:pPr>
            <a:r>
              <a:rPr lang="en-GB" altLang="en-US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P</a:t>
            </a:r>
            <a:r>
              <a:rPr lang="en-US" altLang="en-GB" sz="4265" spc="-12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enangan</a:t>
            </a:r>
            <a:r>
              <a:rPr lang="en-US" altLang="en-GB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GB" altLang="en-US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</a:t>
            </a:r>
            <a:r>
              <a:rPr lang="en-US" altLang="en-GB" sz="4265" spc="-12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asalah</a:t>
            </a:r>
            <a:r>
              <a:rPr lang="en-US" altLang="en-GB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di </a:t>
            </a:r>
            <a:r>
              <a:rPr lang="en-GB" altLang="en-US" sz="4265" spc="-12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</a:t>
            </a:r>
            <a:r>
              <a:rPr lang="en-US" altLang="en-GB" sz="4265" spc="-12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ekolah</a:t>
            </a:r>
            <a:endParaRPr lang="en-US" altLang="en-GB" sz="4265" spc="-123" dirty="0">
              <a:solidFill>
                <a:srgbClr val="FFFFFF"/>
              </a:solidFill>
              <a:latin typeface="Neo Tech" panose="020B0504030504040204"/>
              <a:ea typeface="Neo Tech" panose="020B0504030504040204"/>
              <a:cs typeface="Neo Tech" panose="020B0504030504040204"/>
              <a:sym typeface="Neo Tech" panose="020B050403050404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97423" y="1829986"/>
            <a:ext cx="929315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TOOL 7 - FLOW CHART (DIAGRAM ALIR)</a:t>
            </a:r>
            <a:endParaRPr lang="en-US" sz="36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356CE-7E70-4169-BD2C-01B8B121CDC4}"/>
              </a:ext>
            </a:extLst>
          </p:cNvPr>
          <p:cNvSpPr txBox="1"/>
          <p:nvPr/>
        </p:nvSpPr>
        <p:spPr>
          <a:xfrm>
            <a:off x="1295400" y="3238500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</a:rPr>
              <a:t>Fungsi</a:t>
            </a:r>
            <a:r>
              <a:rPr lang="en-ID" sz="2400" dirty="0">
                <a:solidFill>
                  <a:srgbClr val="FFFF00"/>
                </a:solidFill>
              </a:rPr>
              <a:t> Utama: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langkah-langkah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proses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mengidentifikasi</a:t>
            </a:r>
            <a:r>
              <a:rPr lang="en-ID" sz="2400" dirty="0"/>
              <a:t> </a:t>
            </a:r>
            <a:r>
              <a:rPr lang="en-ID" sz="2400" dirty="0" err="1"/>
              <a:t>titik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.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Penerapan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Sekolah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ID" sz="2400" dirty="0"/>
              <a:t>Alur proses </a:t>
            </a:r>
            <a:r>
              <a:rPr lang="en-ID" sz="2400" dirty="0" err="1"/>
              <a:t>pendaftaran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</a:t>
            </a:r>
            <a:r>
              <a:rPr lang="en-ID" sz="2400" dirty="0" err="1"/>
              <a:t>baru</a:t>
            </a:r>
            <a:r>
              <a:rPr lang="en-ID" sz="2400" dirty="0"/>
              <a:t>​</a:t>
            </a:r>
          </a:p>
          <a:p>
            <a:pPr marL="457200" indent="-457200">
              <a:buFontTx/>
              <a:buChar char="-"/>
            </a:pPr>
            <a:r>
              <a:rPr lang="en-ID" sz="2400" dirty="0"/>
              <a:t>Alur </a:t>
            </a:r>
            <a:r>
              <a:rPr lang="en-ID" sz="2400" dirty="0" err="1"/>
              <a:t>pengajuan</a:t>
            </a:r>
            <a:r>
              <a:rPr lang="en-ID" sz="2400" dirty="0"/>
              <a:t> </a:t>
            </a:r>
            <a:r>
              <a:rPr lang="en-ID" sz="2400" dirty="0" err="1"/>
              <a:t>izin</a:t>
            </a:r>
            <a:r>
              <a:rPr lang="en-ID" sz="2400" dirty="0"/>
              <a:t> </a:t>
            </a:r>
            <a:r>
              <a:rPr lang="en-ID" sz="2400" dirty="0" err="1"/>
              <a:t>sakit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​</a:t>
            </a:r>
          </a:p>
          <a:p>
            <a:pPr marL="457200" indent="-457200">
              <a:buFontTx/>
              <a:buChar char="-"/>
            </a:pPr>
            <a:r>
              <a:rPr lang="en-ID" sz="2400" dirty="0"/>
              <a:t>Proses </a:t>
            </a:r>
            <a:r>
              <a:rPr lang="en-ID" sz="2400" dirty="0" err="1"/>
              <a:t>peminjaman</a:t>
            </a:r>
            <a:r>
              <a:rPr lang="en-ID" sz="2400" dirty="0"/>
              <a:t> </a:t>
            </a:r>
            <a:r>
              <a:rPr lang="en-ID" sz="2400" dirty="0" err="1"/>
              <a:t>buku</a:t>
            </a:r>
            <a:r>
              <a:rPr lang="en-ID" sz="2400" dirty="0"/>
              <a:t> </a:t>
            </a:r>
            <a:r>
              <a:rPr lang="en-ID" sz="2400" dirty="0" err="1"/>
              <a:t>perpustakaan</a:t>
            </a:r>
            <a:endParaRPr lang="en-ID" sz="2400" dirty="0"/>
          </a:p>
          <a:p>
            <a:pPr marL="457200" indent="-457200">
              <a:buFontTx/>
              <a:buChar char="-"/>
            </a:pPr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Contoh</a:t>
            </a:r>
            <a:r>
              <a:rPr lang="en-ID" sz="2400" dirty="0">
                <a:solidFill>
                  <a:srgbClr val="FFFF00"/>
                </a:solidFill>
              </a:rPr>
              <a:t> Format: </a:t>
            </a:r>
            <a:r>
              <a:rPr lang="en-ID" sz="2400" dirty="0" err="1"/>
              <a:t>Tabel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kolom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r>
              <a:rPr lang="en-ID" sz="2400" dirty="0"/>
              <a:t>,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, dan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kejadian</a:t>
            </a:r>
            <a:r>
              <a:rPr lang="en-ID" sz="2400" dirty="0"/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D03D2D-7ABF-43A8-94FC-2AFA222B27C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083" t="31475" r="42767" b="15185"/>
          <a:stretch/>
        </p:blipFill>
        <p:spPr>
          <a:xfrm>
            <a:off x="10457212" y="3329159"/>
            <a:ext cx="6892317" cy="47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493835" y="2508735"/>
            <a:ext cx="2765465" cy="191068"/>
          </a:xfrm>
          <a:custGeom>
            <a:avLst/>
            <a:gdLst/>
            <a:ahLst/>
            <a:cxnLst/>
            <a:rect l="l" t="t" r="r" b="b"/>
            <a:pathLst>
              <a:path w="2765465" h="191068">
                <a:moveTo>
                  <a:pt x="2765465" y="0"/>
                </a:moveTo>
                <a:lnTo>
                  <a:pt x="0" y="0"/>
                </a:lnTo>
                <a:lnTo>
                  <a:pt x="0" y="191069"/>
                </a:lnTo>
                <a:lnTo>
                  <a:pt x="2765465" y="191069"/>
                </a:lnTo>
                <a:lnTo>
                  <a:pt x="27654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9323" y="2508735"/>
            <a:ext cx="2765465" cy="191068"/>
          </a:xfrm>
          <a:custGeom>
            <a:avLst/>
            <a:gdLst/>
            <a:ahLst/>
            <a:cxnLst/>
            <a:rect l="l" t="t" r="r" b="b"/>
            <a:pathLst>
              <a:path w="2765465" h="191068">
                <a:moveTo>
                  <a:pt x="0" y="0"/>
                </a:moveTo>
                <a:lnTo>
                  <a:pt x="2765465" y="0"/>
                </a:lnTo>
                <a:lnTo>
                  <a:pt x="2765465" y="191069"/>
                </a:lnTo>
                <a:lnTo>
                  <a:pt x="0" y="191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614392" y="128990"/>
            <a:ext cx="1265568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CONTOH KASUS DIAGRAM (TULANG IKAN /ISHIKAWA)</a:t>
            </a:r>
            <a:endParaRPr lang="en-US" sz="40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7B889F-5CB4-4CAE-B323-B5F309F2C8B1}"/>
              </a:ext>
            </a:extLst>
          </p:cNvPr>
          <p:cNvSpPr/>
          <p:nvPr/>
        </p:nvSpPr>
        <p:spPr bwMode="auto">
          <a:xfrm>
            <a:off x="1028699" y="999562"/>
            <a:ext cx="16320829" cy="859945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6F1B451-D636-4727-A51C-EA4405C27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841" y="1028701"/>
            <a:ext cx="16348916" cy="8570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493835" y="2508735"/>
            <a:ext cx="2765465" cy="191068"/>
          </a:xfrm>
          <a:custGeom>
            <a:avLst/>
            <a:gdLst/>
            <a:ahLst/>
            <a:cxnLst/>
            <a:rect l="l" t="t" r="r" b="b"/>
            <a:pathLst>
              <a:path w="2765465" h="191068">
                <a:moveTo>
                  <a:pt x="2765465" y="0"/>
                </a:moveTo>
                <a:lnTo>
                  <a:pt x="0" y="0"/>
                </a:lnTo>
                <a:lnTo>
                  <a:pt x="0" y="191069"/>
                </a:lnTo>
                <a:lnTo>
                  <a:pt x="2765465" y="191069"/>
                </a:lnTo>
                <a:lnTo>
                  <a:pt x="27654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9323" y="2508735"/>
            <a:ext cx="2765465" cy="191068"/>
          </a:xfrm>
          <a:custGeom>
            <a:avLst/>
            <a:gdLst/>
            <a:ahLst/>
            <a:cxnLst/>
            <a:rect l="l" t="t" r="r" b="b"/>
            <a:pathLst>
              <a:path w="2765465" h="191068">
                <a:moveTo>
                  <a:pt x="0" y="0"/>
                </a:moveTo>
                <a:lnTo>
                  <a:pt x="2765465" y="0"/>
                </a:lnTo>
                <a:lnTo>
                  <a:pt x="2765465" y="191069"/>
                </a:lnTo>
                <a:lnTo>
                  <a:pt x="0" y="191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2214370" y="3015542"/>
            <a:ext cx="14192082" cy="677647"/>
            <a:chOff x="0" y="0"/>
            <a:chExt cx="1197986" cy="1935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97986" cy="193575"/>
            </a:xfrm>
            <a:custGeom>
              <a:avLst/>
              <a:gdLst/>
              <a:ahLst/>
              <a:cxnLst/>
              <a:rect l="l" t="t" r="r" b="b"/>
              <a:pathLst>
                <a:path w="1197986" h="193575">
                  <a:moveTo>
                    <a:pt x="0" y="0"/>
                  </a:moveTo>
                  <a:lnTo>
                    <a:pt x="1197986" y="0"/>
                  </a:lnTo>
                  <a:lnTo>
                    <a:pt x="1197986" y="193575"/>
                  </a:lnTo>
                  <a:lnTo>
                    <a:pt x="0" y="193575"/>
                  </a:lnTo>
                  <a:close/>
                </a:path>
              </a:pathLst>
            </a:custGeom>
            <a:solidFill>
              <a:srgbClr val="1660D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97986" cy="231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214370" y="3924300"/>
            <a:ext cx="14192082" cy="819588"/>
            <a:chOff x="0" y="-38100"/>
            <a:chExt cx="1197986" cy="2316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97986" cy="193575"/>
            </a:xfrm>
            <a:custGeom>
              <a:avLst/>
              <a:gdLst/>
              <a:ahLst/>
              <a:cxnLst/>
              <a:rect l="l" t="t" r="r" b="b"/>
              <a:pathLst>
                <a:path w="1197986" h="193575">
                  <a:moveTo>
                    <a:pt x="0" y="0"/>
                  </a:moveTo>
                  <a:lnTo>
                    <a:pt x="1197986" y="0"/>
                  </a:lnTo>
                  <a:lnTo>
                    <a:pt x="1197986" y="193575"/>
                  </a:lnTo>
                  <a:lnTo>
                    <a:pt x="0" y="193575"/>
                  </a:lnTo>
                  <a:close/>
                </a:path>
              </a:pathLst>
            </a:custGeom>
            <a:solidFill>
              <a:srgbClr val="EE856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197986" cy="231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214370" y="6210300"/>
            <a:ext cx="14192082" cy="817050"/>
            <a:chOff x="0" y="0"/>
            <a:chExt cx="1197986" cy="1935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97986" cy="193575"/>
            </a:xfrm>
            <a:custGeom>
              <a:avLst/>
              <a:gdLst/>
              <a:ahLst/>
              <a:cxnLst/>
              <a:rect l="l" t="t" r="r" b="b"/>
              <a:pathLst>
                <a:path w="1197986" h="193575">
                  <a:moveTo>
                    <a:pt x="0" y="0"/>
                  </a:moveTo>
                  <a:lnTo>
                    <a:pt x="1197986" y="0"/>
                  </a:lnTo>
                  <a:lnTo>
                    <a:pt x="1197986" y="193575"/>
                  </a:lnTo>
                  <a:lnTo>
                    <a:pt x="0" y="193575"/>
                  </a:lnTo>
                  <a:close/>
                </a:path>
              </a:pathLst>
            </a:custGeom>
            <a:solidFill>
              <a:srgbClr val="EE8561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197986" cy="231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017923" y="1788729"/>
            <a:ext cx="121786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MANFAAT PENERAPAN 7 TOOLS DI SEKOLAH</a:t>
            </a:r>
            <a:endParaRPr lang="en-US" sz="48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529127" y="3070807"/>
            <a:ext cx="12614685" cy="464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Masalah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diidentifikasi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dengan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jelas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dan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objektif</a:t>
            </a:r>
            <a:endParaRPr lang="en-US" sz="2935" b="1" dirty="0">
              <a:solidFill>
                <a:srgbClr val="FFFFFF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667000" y="4114349"/>
            <a:ext cx="13739452" cy="464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Solusi yang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diberikan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lebih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tepat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sasaran</a:t>
            </a:r>
            <a:endParaRPr lang="en-US" sz="2935" b="1" dirty="0">
              <a:solidFill>
                <a:srgbClr val="FFFFFF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382326" y="6265565"/>
            <a:ext cx="14024126" cy="464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Mempermudah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pemantauan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perkembangan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 </a:t>
            </a:r>
            <a:r>
              <a:rPr lang="en-US" sz="2935" b="1" dirty="0" err="1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perbaikan</a:t>
            </a:r>
            <a:r>
              <a:rPr lang="en-US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​</a:t>
            </a:r>
          </a:p>
        </p:txBody>
      </p:sp>
      <p:grpSp>
        <p:nvGrpSpPr>
          <p:cNvPr id="40" name="Group 18">
            <a:extLst>
              <a:ext uri="{FF2B5EF4-FFF2-40B4-BE49-F238E27FC236}">
                <a16:creationId xmlns:a16="http://schemas.microsoft.com/office/drawing/2014/main" id="{C84018CB-4204-43C3-A4A7-871992C750C3}"/>
              </a:ext>
            </a:extLst>
          </p:cNvPr>
          <p:cNvGrpSpPr/>
          <p:nvPr/>
        </p:nvGrpSpPr>
        <p:grpSpPr>
          <a:xfrm>
            <a:off x="2214370" y="7401232"/>
            <a:ext cx="14192082" cy="1076429"/>
            <a:chOff x="0" y="-38100"/>
            <a:chExt cx="1197986" cy="231675"/>
          </a:xfrm>
        </p:grpSpPr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D5C26966-F9EA-4FA4-BB05-CA71AB5C2919}"/>
                </a:ext>
              </a:extLst>
            </p:cNvPr>
            <p:cNvSpPr/>
            <p:nvPr/>
          </p:nvSpPr>
          <p:spPr>
            <a:xfrm>
              <a:off x="0" y="-5722"/>
              <a:ext cx="1197986" cy="193575"/>
            </a:xfrm>
            <a:custGeom>
              <a:avLst/>
              <a:gdLst/>
              <a:ahLst/>
              <a:cxnLst/>
              <a:rect l="l" t="t" r="r" b="b"/>
              <a:pathLst>
                <a:path w="1197986" h="193575">
                  <a:moveTo>
                    <a:pt x="0" y="0"/>
                  </a:moveTo>
                  <a:lnTo>
                    <a:pt x="1197986" y="0"/>
                  </a:lnTo>
                  <a:lnTo>
                    <a:pt x="1197986" y="193575"/>
                  </a:lnTo>
                  <a:lnTo>
                    <a:pt x="0" y="193575"/>
                  </a:lnTo>
                  <a:close/>
                </a:path>
              </a:pathLst>
            </a:custGeom>
            <a:solidFill>
              <a:srgbClr val="1660D6"/>
            </a:solidFill>
          </p:spPr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997179D6-5D34-4985-9CDB-09803CBDAF38}"/>
                </a:ext>
              </a:extLst>
            </p:cNvPr>
            <p:cNvSpPr txBox="1"/>
            <p:nvPr/>
          </p:nvSpPr>
          <p:spPr>
            <a:xfrm>
              <a:off x="0" y="-38100"/>
              <a:ext cx="1197986" cy="231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43" name="TextBox 31">
            <a:extLst>
              <a:ext uri="{FF2B5EF4-FFF2-40B4-BE49-F238E27FC236}">
                <a16:creationId xmlns:a16="http://schemas.microsoft.com/office/drawing/2014/main" id="{43D72A78-D4B5-46D6-9BD3-2465D2B482FC}"/>
              </a:ext>
            </a:extLst>
          </p:cNvPr>
          <p:cNvSpPr txBox="1"/>
          <p:nvPr/>
        </p:nvSpPr>
        <p:spPr>
          <a:xfrm>
            <a:off x="3138201" y="7695165"/>
            <a:ext cx="12614685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b="1" dirty="0" err="1"/>
              <a:t>Membentuk</a:t>
            </a:r>
            <a:r>
              <a:rPr lang="en-ID" sz="2400" b="1" dirty="0"/>
              <a:t> </a:t>
            </a:r>
            <a:r>
              <a:rPr lang="en-ID" sz="2400" b="1" dirty="0" err="1"/>
              <a:t>budaya</a:t>
            </a:r>
            <a:r>
              <a:rPr lang="en-ID" sz="2400" b="1" dirty="0"/>
              <a:t> </a:t>
            </a:r>
            <a:r>
              <a:rPr lang="en-ID" sz="2400" b="1" dirty="0" err="1"/>
              <a:t>analisis</a:t>
            </a:r>
            <a:r>
              <a:rPr lang="en-ID" sz="2400" b="1" dirty="0"/>
              <a:t> dan </a:t>
            </a:r>
            <a:r>
              <a:rPr lang="en-ID" sz="2400" b="1" dirty="0" err="1"/>
              <a:t>pemecahan</a:t>
            </a:r>
            <a:r>
              <a:rPr lang="en-ID" sz="2400" b="1" dirty="0"/>
              <a:t> </a:t>
            </a:r>
            <a:r>
              <a:rPr lang="en-ID" sz="2400" b="1" dirty="0" err="1"/>
              <a:t>masalah</a:t>
            </a:r>
            <a:r>
              <a:rPr lang="en-ID" sz="2400" b="1" dirty="0"/>
              <a:t> yang </a:t>
            </a:r>
            <a:r>
              <a:rPr lang="en-ID" sz="2400" b="1" dirty="0" err="1"/>
              <a:t>baik</a:t>
            </a:r>
            <a:r>
              <a:rPr lang="en-ID" sz="2400" b="1" dirty="0"/>
              <a:t> di </a:t>
            </a:r>
            <a:r>
              <a:rPr lang="en-ID" sz="2400" b="1" dirty="0" err="1"/>
              <a:t>lingkungan</a:t>
            </a:r>
            <a:r>
              <a:rPr lang="en-ID" sz="2400" b="1" dirty="0"/>
              <a:t> </a:t>
            </a:r>
            <a:r>
              <a:rPr lang="en-ID" sz="2400" b="1" dirty="0" err="1"/>
              <a:t>sekolah</a:t>
            </a:r>
            <a:endParaRPr lang="en-ID" sz="2400" b="1" dirty="0"/>
          </a:p>
        </p:txBody>
      </p:sp>
      <p:grpSp>
        <p:nvGrpSpPr>
          <p:cNvPr id="44" name="Group 18">
            <a:extLst>
              <a:ext uri="{FF2B5EF4-FFF2-40B4-BE49-F238E27FC236}">
                <a16:creationId xmlns:a16="http://schemas.microsoft.com/office/drawing/2014/main" id="{94FA29B5-FB2F-4ED0-B810-B68F2D1FD6BD}"/>
              </a:ext>
            </a:extLst>
          </p:cNvPr>
          <p:cNvGrpSpPr/>
          <p:nvPr/>
        </p:nvGrpSpPr>
        <p:grpSpPr>
          <a:xfrm>
            <a:off x="2174940" y="5150378"/>
            <a:ext cx="14192082" cy="677647"/>
            <a:chOff x="0" y="0"/>
            <a:chExt cx="1197986" cy="193575"/>
          </a:xfrm>
        </p:grpSpPr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1522E835-3D73-48FE-9FB6-BAE3AA0327A2}"/>
                </a:ext>
              </a:extLst>
            </p:cNvPr>
            <p:cNvSpPr/>
            <p:nvPr/>
          </p:nvSpPr>
          <p:spPr>
            <a:xfrm>
              <a:off x="0" y="0"/>
              <a:ext cx="1197986" cy="193575"/>
            </a:xfrm>
            <a:custGeom>
              <a:avLst/>
              <a:gdLst/>
              <a:ahLst/>
              <a:cxnLst/>
              <a:rect l="l" t="t" r="r" b="b"/>
              <a:pathLst>
                <a:path w="1197986" h="193575">
                  <a:moveTo>
                    <a:pt x="0" y="0"/>
                  </a:moveTo>
                  <a:lnTo>
                    <a:pt x="1197986" y="0"/>
                  </a:lnTo>
                  <a:lnTo>
                    <a:pt x="1197986" y="193575"/>
                  </a:lnTo>
                  <a:lnTo>
                    <a:pt x="0" y="193575"/>
                  </a:lnTo>
                  <a:close/>
                </a:path>
              </a:pathLst>
            </a:custGeom>
            <a:solidFill>
              <a:srgbClr val="1660D6"/>
            </a:solidFill>
          </p:spPr>
        </p:sp>
        <p:sp>
          <p:nvSpPr>
            <p:cNvPr id="46" name="TextBox 20">
              <a:extLst>
                <a:ext uri="{FF2B5EF4-FFF2-40B4-BE49-F238E27FC236}">
                  <a16:creationId xmlns:a16="http://schemas.microsoft.com/office/drawing/2014/main" id="{661A5EF3-6821-4ED1-9697-B2E58C00342A}"/>
                </a:ext>
              </a:extLst>
            </p:cNvPr>
            <p:cNvSpPr txBox="1"/>
            <p:nvPr/>
          </p:nvSpPr>
          <p:spPr>
            <a:xfrm>
              <a:off x="0" y="-38100"/>
              <a:ext cx="1197986" cy="231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508464" y="5219700"/>
            <a:ext cx="13897988" cy="464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</a:pPr>
            <a:r>
              <a:rPr lang="fi-FI" sz="2935" b="1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Meningkatkan kerja sama antar guru, siswa, dan staf</a:t>
            </a:r>
            <a:endParaRPr lang="en-US" sz="2935" b="1" dirty="0">
              <a:solidFill>
                <a:srgbClr val="FFFFFF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750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077151" y="2067166"/>
            <a:ext cx="8133699" cy="81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5"/>
              </a:lnSpc>
            </a:pPr>
            <a:r>
              <a:rPr lang="en-US" sz="519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KESIMPULAN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700" y="2482306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3751581" y="2482306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224002" y="4267577"/>
            <a:ext cx="9121312" cy="393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7 Tools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adalah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metode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yang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efektif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dan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mudah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dipahami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untuk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menangani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berbagai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permasalahan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di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sekolah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.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Dengan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penerapan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yang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konsisten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dan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kolaborasi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semua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pihak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,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sekolah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dapat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meningkatkan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kualitas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pembelajaran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,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layanan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, dan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manajemen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secara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keseluruhan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7259341" y="3772382"/>
            <a:ext cx="82461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7224002" y="8389235"/>
            <a:ext cx="82461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218" name="Picture 2" descr="The OrieginaL: Pengertian QC Seven Tools (Tujuh Alat Pengendalian Kualitas)  - Root Cause Analysis">
            <a:extLst>
              <a:ext uri="{FF2B5EF4-FFF2-40B4-BE49-F238E27FC236}">
                <a16:creationId xmlns:a16="http://schemas.microsoft.com/office/drawing/2014/main" id="{0F66F02B-8D57-4311-A57F-34A4B2A2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86" y="3536491"/>
            <a:ext cx="3981482" cy="51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9946" y="1028700"/>
            <a:ext cx="14828108" cy="8229600"/>
          </a:xfrm>
          <a:custGeom>
            <a:avLst/>
            <a:gdLst/>
            <a:ahLst/>
            <a:cxnLst/>
            <a:rect l="l" t="t" r="r" b="b"/>
            <a:pathLst>
              <a:path w="14828108" h="8229600">
                <a:moveTo>
                  <a:pt x="0" y="0"/>
                </a:moveTo>
                <a:lnTo>
                  <a:pt x="14828108" y="0"/>
                </a:lnTo>
                <a:lnTo>
                  <a:pt x="148281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71355" y="7684325"/>
            <a:ext cx="3731115" cy="2957757"/>
          </a:xfrm>
          <a:custGeom>
            <a:avLst/>
            <a:gdLst/>
            <a:ahLst/>
            <a:cxnLst/>
            <a:rect l="l" t="t" r="r" b="b"/>
            <a:pathLst>
              <a:path w="3731115" h="2957757">
                <a:moveTo>
                  <a:pt x="0" y="0"/>
                </a:moveTo>
                <a:lnTo>
                  <a:pt x="3731115" y="0"/>
                </a:lnTo>
                <a:lnTo>
                  <a:pt x="3731115" y="2957757"/>
                </a:lnTo>
                <a:lnTo>
                  <a:pt x="0" y="295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604847" y="-832180"/>
            <a:ext cx="3396344" cy="2692375"/>
          </a:xfrm>
          <a:custGeom>
            <a:avLst/>
            <a:gdLst/>
            <a:ahLst/>
            <a:cxnLst/>
            <a:rect l="l" t="t" r="r" b="b"/>
            <a:pathLst>
              <a:path w="3396344" h="2692375">
                <a:moveTo>
                  <a:pt x="3396345" y="0"/>
                </a:moveTo>
                <a:lnTo>
                  <a:pt x="0" y="0"/>
                </a:lnTo>
                <a:lnTo>
                  <a:pt x="0" y="2692375"/>
                </a:lnTo>
                <a:lnTo>
                  <a:pt x="3396345" y="2692375"/>
                </a:lnTo>
                <a:lnTo>
                  <a:pt x="33963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 flipV="1">
            <a:off x="4030157" y="2618302"/>
            <a:ext cx="1022768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259760" y="6378821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81048" y="6378821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800" y="0"/>
                </a:lnTo>
                <a:lnTo>
                  <a:pt x="2242800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062878" y="3006667"/>
            <a:ext cx="8162244" cy="303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85"/>
              </a:lnSpc>
            </a:pPr>
            <a:r>
              <a:rPr lang="en-US" sz="9445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SEKIAN</a:t>
            </a:r>
          </a:p>
          <a:p>
            <a:pPr algn="ctr">
              <a:lnSpc>
                <a:spcPts val="12085"/>
              </a:lnSpc>
            </a:pPr>
            <a:r>
              <a:rPr lang="en-US" sz="9445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TERIMAKASIH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99976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112534" y="2278877"/>
            <a:ext cx="6331910" cy="90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GB" altLang="en-US" sz="5775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R</a:t>
            </a:r>
            <a:r>
              <a:rPr lang="en-US" altLang="en-GB" sz="5775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uang </a:t>
            </a:r>
            <a:r>
              <a:rPr lang="en-GB" altLang="en-US" sz="5775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L</a:t>
            </a:r>
            <a:r>
              <a:rPr lang="en-US" altLang="en-GB" sz="5775" b="1" dirty="0" err="1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ingkup</a:t>
            </a:r>
            <a:endParaRPr lang="en-US" altLang="en-GB" sz="5775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808475" y="3437608"/>
            <a:ext cx="11962567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Pengenalan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7 Tools</a:t>
            </a: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9E6980A-EA41-4E7E-BFF1-637B3E6366FF}"/>
              </a:ext>
            </a:extLst>
          </p:cNvPr>
          <p:cNvSpPr/>
          <p:nvPr/>
        </p:nvSpPr>
        <p:spPr>
          <a:xfrm>
            <a:off x="4810125" y="3390900"/>
            <a:ext cx="865301" cy="865301"/>
          </a:xfrm>
          <a:custGeom>
            <a:avLst/>
            <a:gdLst/>
            <a:ahLst/>
            <a:cxnLst/>
            <a:rect l="l" t="t" r="r" b="b"/>
            <a:pathLst>
              <a:path w="865301" h="865301">
                <a:moveTo>
                  <a:pt x="0" y="0"/>
                </a:moveTo>
                <a:lnTo>
                  <a:pt x="865301" y="0"/>
                </a:lnTo>
                <a:lnTo>
                  <a:pt x="865301" y="865301"/>
                </a:lnTo>
                <a:lnTo>
                  <a:pt x="0" y="8653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7542D7A3-BDE0-495D-AF33-81F79674BC38}"/>
              </a:ext>
            </a:extLst>
          </p:cNvPr>
          <p:cNvSpPr/>
          <p:nvPr/>
        </p:nvSpPr>
        <p:spPr>
          <a:xfrm>
            <a:off x="4810125" y="4229100"/>
            <a:ext cx="865301" cy="865301"/>
          </a:xfrm>
          <a:custGeom>
            <a:avLst/>
            <a:gdLst/>
            <a:ahLst/>
            <a:cxnLst/>
            <a:rect l="l" t="t" r="r" b="b"/>
            <a:pathLst>
              <a:path w="865301" h="865301">
                <a:moveTo>
                  <a:pt x="0" y="0"/>
                </a:moveTo>
                <a:lnTo>
                  <a:pt x="865301" y="0"/>
                </a:lnTo>
                <a:lnTo>
                  <a:pt x="865301" y="865300"/>
                </a:lnTo>
                <a:lnTo>
                  <a:pt x="0" y="865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155E49E-2FA0-48AA-B558-20966E02BA8F}"/>
              </a:ext>
            </a:extLst>
          </p:cNvPr>
          <p:cNvSpPr txBox="1"/>
          <p:nvPr/>
        </p:nvSpPr>
        <p:spPr>
          <a:xfrm>
            <a:off x="4977041" y="3437608"/>
            <a:ext cx="531468" cy="59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2640" b="1" spc="29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1.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9E0FB05-F0EC-4AFD-8BC8-3E7B4E7DFE81}"/>
              </a:ext>
            </a:extLst>
          </p:cNvPr>
          <p:cNvSpPr txBox="1"/>
          <p:nvPr/>
        </p:nvSpPr>
        <p:spPr>
          <a:xfrm>
            <a:off x="4986566" y="4275807"/>
            <a:ext cx="531468" cy="59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2640" b="1" spc="29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2.</a:t>
            </a: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BC0427AD-5248-4CE2-A9DD-0DEA367B406F}"/>
              </a:ext>
            </a:extLst>
          </p:cNvPr>
          <p:cNvSpPr/>
          <p:nvPr/>
        </p:nvSpPr>
        <p:spPr>
          <a:xfrm>
            <a:off x="4800600" y="5114560"/>
            <a:ext cx="865301" cy="865301"/>
          </a:xfrm>
          <a:custGeom>
            <a:avLst/>
            <a:gdLst/>
            <a:ahLst/>
            <a:cxnLst/>
            <a:rect l="l" t="t" r="r" b="b"/>
            <a:pathLst>
              <a:path w="865301" h="865301">
                <a:moveTo>
                  <a:pt x="0" y="0"/>
                </a:moveTo>
                <a:lnTo>
                  <a:pt x="865301" y="0"/>
                </a:lnTo>
                <a:lnTo>
                  <a:pt x="865301" y="865301"/>
                </a:lnTo>
                <a:lnTo>
                  <a:pt x="0" y="8653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2F41FF88-B809-4E35-98D8-A91FB9F00255}"/>
              </a:ext>
            </a:extLst>
          </p:cNvPr>
          <p:cNvSpPr txBox="1"/>
          <p:nvPr/>
        </p:nvSpPr>
        <p:spPr>
          <a:xfrm>
            <a:off x="4977041" y="5184908"/>
            <a:ext cx="531468" cy="59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2640" b="1" spc="29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3.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5998A69E-4446-4C74-BDF6-6DA1B3248A4F}"/>
              </a:ext>
            </a:extLst>
          </p:cNvPr>
          <p:cNvSpPr txBox="1"/>
          <p:nvPr/>
        </p:nvSpPr>
        <p:spPr>
          <a:xfrm>
            <a:off x="5808475" y="4229100"/>
            <a:ext cx="11962567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Tujuan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Penerapan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di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Lingkungan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Sekolah</a:t>
            </a:r>
            <a:endParaRPr lang="en-US" sz="3040" spc="33" dirty="0">
              <a:solidFill>
                <a:srgbClr val="FFFFFF"/>
              </a:solidFill>
              <a:latin typeface="Neo Tech Light" panose="020B0304030504040204"/>
              <a:ea typeface="Neo Tech Light" panose="020B0304030504040204"/>
              <a:cs typeface="Neo Tech Light" panose="020B0304030504040204"/>
              <a:sym typeface="Neo Tech Light" panose="020B0304030504040204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2AC40197-9615-49EB-A4AE-45DD71A1AC92}"/>
              </a:ext>
            </a:extLst>
          </p:cNvPr>
          <p:cNvSpPr txBox="1"/>
          <p:nvPr/>
        </p:nvSpPr>
        <p:spPr>
          <a:xfrm>
            <a:off x="5808076" y="5143500"/>
            <a:ext cx="8020749" cy="60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Penjelasan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&amp;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Penerapan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Setiap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Tool​</a:t>
            </a:r>
          </a:p>
        </p:txBody>
      </p:sp>
      <p:sp>
        <p:nvSpPr>
          <p:cNvPr id="38" name="Freeform 26">
            <a:extLst>
              <a:ext uri="{FF2B5EF4-FFF2-40B4-BE49-F238E27FC236}">
                <a16:creationId xmlns:a16="http://schemas.microsoft.com/office/drawing/2014/main" id="{023E2AF0-591B-49D0-A579-39CB732AC010}"/>
              </a:ext>
            </a:extLst>
          </p:cNvPr>
          <p:cNvSpPr/>
          <p:nvPr/>
        </p:nvSpPr>
        <p:spPr>
          <a:xfrm>
            <a:off x="4800600" y="5960746"/>
            <a:ext cx="865301" cy="865301"/>
          </a:xfrm>
          <a:custGeom>
            <a:avLst/>
            <a:gdLst/>
            <a:ahLst/>
            <a:cxnLst/>
            <a:rect l="l" t="t" r="r" b="b"/>
            <a:pathLst>
              <a:path w="865301" h="865301">
                <a:moveTo>
                  <a:pt x="0" y="0"/>
                </a:moveTo>
                <a:lnTo>
                  <a:pt x="865301" y="0"/>
                </a:lnTo>
                <a:lnTo>
                  <a:pt x="865301" y="865301"/>
                </a:lnTo>
                <a:lnTo>
                  <a:pt x="0" y="8653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473C58D1-1938-4FFB-BDBE-B4648B21D808}"/>
              </a:ext>
            </a:extLst>
          </p:cNvPr>
          <p:cNvSpPr txBox="1"/>
          <p:nvPr/>
        </p:nvSpPr>
        <p:spPr>
          <a:xfrm>
            <a:off x="4977041" y="6031094"/>
            <a:ext cx="531468" cy="52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2640" b="1" spc="29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4.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ACC6D0A0-E3A1-4997-BA34-EF0F27141759}"/>
              </a:ext>
            </a:extLst>
          </p:cNvPr>
          <p:cNvSpPr txBox="1"/>
          <p:nvPr/>
        </p:nvSpPr>
        <p:spPr>
          <a:xfrm>
            <a:off x="5808077" y="5989686"/>
            <a:ext cx="5734750" cy="60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Contoh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Kasus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+ Diagram Fishbone</a:t>
            </a: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1D543CC8-0C84-4CA7-970B-5F47ED349A91}"/>
              </a:ext>
            </a:extLst>
          </p:cNvPr>
          <p:cNvSpPr/>
          <p:nvPr/>
        </p:nvSpPr>
        <p:spPr>
          <a:xfrm>
            <a:off x="4810125" y="6773174"/>
            <a:ext cx="865301" cy="865301"/>
          </a:xfrm>
          <a:custGeom>
            <a:avLst/>
            <a:gdLst/>
            <a:ahLst/>
            <a:cxnLst/>
            <a:rect l="l" t="t" r="r" b="b"/>
            <a:pathLst>
              <a:path w="865301" h="865301">
                <a:moveTo>
                  <a:pt x="0" y="0"/>
                </a:moveTo>
                <a:lnTo>
                  <a:pt x="865301" y="0"/>
                </a:lnTo>
                <a:lnTo>
                  <a:pt x="865301" y="865301"/>
                </a:lnTo>
                <a:lnTo>
                  <a:pt x="0" y="8653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F80D4391-030C-4FE9-8B18-044CC3E77A49}"/>
              </a:ext>
            </a:extLst>
          </p:cNvPr>
          <p:cNvSpPr txBox="1"/>
          <p:nvPr/>
        </p:nvSpPr>
        <p:spPr>
          <a:xfrm>
            <a:off x="4986566" y="6843522"/>
            <a:ext cx="531468" cy="52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2640" b="1" spc="29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5.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7BB8E617-C6EE-4650-B20B-FA477334E8D2}"/>
              </a:ext>
            </a:extLst>
          </p:cNvPr>
          <p:cNvSpPr txBox="1"/>
          <p:nvPr/>
        </p:nvSpPr>
        <p:spPr>
          <a:xfrm>
            <a:off x="5817602" y="6802114"/>
            <a:ext cx="5734750" cy="60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Manfaat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yang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Dapat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Dirasakan</a:t>
            </a: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​</a:t>
            </a:r>
          </a:p>
        </p:txBody>
      </p:sp>
      <p:sp>
        <p:nvSpPr>
          <p:cNvPr id="44" name="Freeform 26">
            <a:extLst>
              <a:ext uri="{FF2B5EF4-FFF2-40B4-BE49-F238E27FC236}">
                <a16:creationId xmlns:a16="http://schemas.microsoft.com/office/drawing/2014/main" id="{0E11CEF1-F941-4369-AB6A-97BA888D7599}"/>
              </a:ext>
            </a:extLst>
          </p:cNvPr>
          <p:cNvSpPr/>
          <p:nvPr/>
        </p:nvSpPr>
        <p:spPr>
          <a:xfrm>
            <a:off x="4858979" y="7585602"/>
            <a:ext cx="865301" cy="865301"/>
          </a:xfrm>
          <a:custGeom>
            <a:avLst/>
            <a:gdLst/>
            <a:ahLst/>
            <a:cxnLst/>
            <a:rect l="l" t="t" r="r" b="b"/>
            <a:pathLst>
              <a:path w="865301" h="865301">
                <a:moveTo>
                  <a:pt x="0" y="0"/>
                </a:moveTo>
                <a:lnTo>
                  <a:pt x="865301" y="0"/>
                </a:lnTo>
                <a:lnTo>
                  <a:pt x="865301" y="865301"/>
                </a:lnTo>
                <a:lnTo>
                  <a:pt x="0" y="8653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E033C157-36E2-4177-8503-1FCCDB1C2D9F}"/>
              </a:ext>
            </a:extLst>
          </p:cNvPr>
          <p:cNvSpPr txBox="1"/>
          <p:nvPr/>
        </p:nvSpPr>
        <p:spPr>
          <a:xfrm>
            <a:off x="5035420" y="7655950"/>
            <a:ext cx="531468" cy="52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2640" b="1" spc="29" dirty="0">
                <a:solidFill>
                  <a:srgbClr val="FFFFFF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6.</a:t>
            </a: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4B6F593C-4A72-4B83-9CC5-05EBFF3D99A4}"/>
              </a:ext>
            </a:extLst>
          </p:cNvPr>
          <p:cNvSpPr txBox="1"/>
          <p:nvPr/>
        </p:nvSpPr>
        <p:spPr>
          <a:xfrm>
            <a:off x="5866456" y="7614542"/>
            <a:ext cx="5734750" cy="60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040" spc="33" dirty="0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Kesimpulan &amp; Langkah </a:t>
            </a:r>
            <a:r>
              <a:rPr lang="en-US" sz="3040" spc="33" dirty="0" err="1">
                <a:solidFill>
                  <a:srgbClr val="FFFFFF"/>
                </a:solidFill>
                <a:latin typeface="Neo Tech Light" panose="020B0304030504040204"/>
                <a:ea typeface="Neo Tech Light" panose="020B0304030504040204"/>
                <a:cs typeface="Neo Tech Light" panose="020B0304030504040204"/>
                <a:sym typeface="Neo Tech Light" panose="020B0304030504040204"/>
              </a:rPr>
              <a:t>Selanjutnya</a:t>
            </a:r>
            <a:endParaRPr lang="en-US" sz="3040" spc="33" dirty="0">
              <a:solidFill>
                <a:srgbClr val="FFFFFF"/>
              </a:solidFill>
              <a:latin typeface="Neo Tech Light" panose="020B0304030504040204"/>
              <a:ea typeface="Neo Tech Light" panose="020B0304030504040204"/>
              <a:cs typeface="Neo Tech Light" panose="020B0304030504040204"/>
              <a:sym typeface="Neo Tech Light" panose="020B03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029200" y="2278877"/>
            <a:ext cx="7990032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48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PENJELASAN UMUM 7 TOOLS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9201" y="3569502"/>
            <a:ext cx="10744200" cy="2080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spc="33" dirty="0" err="1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Apa</a:t>
            </a:r>
            <a:r>
              <a:rPr lang="en-US" sz="4000" spc="33" dirty="0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4000" spc="33" dirty="0" err="1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itu</a:t>
            </a:r>
            <a:r>
              <a:rPr lang="en-US" sz="4000" spc="33" dirty="0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7 Tools?</a:t>
            </a:r>
          </a:p>
          <a:p>
            <a:pPr algn="ctr"/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Serangkaian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metode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analisis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data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sederhana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yang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digunakan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untuk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mengidentifikasi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,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menganalisis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, dan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menyelesaikan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masalah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. Juga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dikenal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sebagai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"7 Basic Quality Tools".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29200" y="5851592"/>
            <a:ext cx="12375509" cy="2603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4000" spc="33" dirty="0" err="1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Mengapa</a:t>
            </a:r>
            <a:r>
              <a:rPr lang="en-US" sz="4000" spc="33" dirty="0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4000" spc="33" dirty="0" err="1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Digunakan</a:t>
            </a:r>
            <a:r>
              <a:rPr lang="en-US" sz="4000" spc="33" dirty="0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di </a:t>
            </a:r>
            <a:r>
              <a:rPr lang="en-US" sz="4000" spc="33" dirty="0" err="1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Sekolah</a:t>
            </a:r>
            <a:r>
              <a:rPr lang="en-US" sz="4000" spc="33" dirty="0">
                <a:solidFill>
                  <a:srgbClr val="FFFF00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?</a:t>
            </a:r>
          </a:p>
          <a:p>
            <a:pPr marL="457200" indent="-457200" algn="l">
              <a:lnSpc>
                <a:spcPts val="5200"/>
              </a:lnSpc>
              <a:buFont typeface="Wingdings" panose="05000000000000000000" pitchFamily="2" charset="2"/>
              <a:buChar char="ü"/>
            </a:pP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Mempermudah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pemahaman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masalah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dengan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data yang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jelas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​</a:t>
            </a:r>
          </a:p>
          <a:p>
            <a:pPr marL="457200" indent="-457200" algn="l">
              <a:lnSpc>
                <a:spcPts val="5200"/>
              </a:lnSpc>
              <a:buFont typeface="Wingdings" panose="05000000000000000000" pitchFamily="2" charset="2"/>
              <a:buChar char="ü"/>
            </a:pP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Membuat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keputusan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lebih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objektif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(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bukan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hanya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berdasarkan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asumsi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)​</a:t>
            </a:r>
          </a:p>
          <a:p>
            <a:pPr marL="457200" indent="-457200" algn="l">
              <a:lnSpc>
                <a:spcPts val="5200"/>
              </a:lnSpc>
              <a:buFont typeface="Wingdings" panose="05000000000000000000" pitchFamily="2" charset="2"/>
              <a:buChar char="ü"/>
            </a:pP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Memfasilitasi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kolaborasi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antar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 guru,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siswa</a:t>
            </a:r>
            <a:r>
              <a:rPr lang="en-US" sz="3040" spc="33" dirty="0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, dan </a:t>
            </a:r>
            <a:r>
              <a:rPr lang="en-US" sz="3040" spc="33" dirty="0" err="1">
                <a:solidFill>
                  <a:srgbClr val="FFFFFF"/>
                </a:solidFill>
                <a:latin typeface="Neo Tech" panose="020B0504030504040204"/>
                <a:ea typeface="Neo Tech" panose="020B0504030504040204"/>
                <a:cs typeface="Neo Tech" panose="020B0504030504040204"/>
                <a:sym typeface="Neo Tech" panose="020B0504030504040204"/>
              </a:rPr>
              <a:t>staf</a:t>
            </a:r>
            <a:endParaRPr lang="en-US" sz="3040" spc="33" dirty="0">
              <a:solidFill>
                <a:srgbClr val="FFFFFF"/>
              </a:solidFill>
              <a:latin typeface="Neo Tech" panose="020B0504030504040204"/>
              <a:ea typeface="Neo Tech" panose="020B0504030504040204"/>
              <a:cs typeface="Neo Tech" panose="020B0504030504040204"/>
              <a:sym typeface="Neo Tech" panose="020B05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97423" y="1829986"/>
            <a:ext cx="929315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TOOL 1 - CHECK SHEET (LEMBAR PENGAMATAN)</a:t>
            </a:r>
            <a:endParaRPr lang="en-US" sz="36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356CE-7E70-4169-BD2C-01B8B121CDC4}"/>
              </a:ext>
            </a:extLst>
          </p:cNvPr>
          <p:cNvSpPr txBox="1"/>
          <p:nvPr/>
        </p:nvSpPr>
        <p:spPr>
          <a:xfrm>
            <a:off x="1295400" y="3503116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</a:rPr>
              <a:t>Fungsi</a:t>
            </a:r>
            <a:r>
              <a:rPr lang="en-ID" sz="2400" dirty="0">
                <a:solidFill>
                  <a:srgbClr val="FFFF00"/>
                </a:solidFill>
              </a:rPr>
              <a:t> Utama: </a:t>
            </a:r>
            <a:r>
              <a:rPr lang="en-ID" sz="2400" dirty="0" err="1"/>
              <a:t>Mengumpulkan</a:t>
            </a:r>
            <a:r>
              <a:rPr lang="en-ID" sz="2400" dirty="0"/>
              <a:t> dan </a:t>
            </a:r>
            <a:r>
              <a:rPr lang="en-ID" sz="2400" dirty="0" err="1"/>
              <a:t>mencatat</a:t>
            </a:r>
            <a:r>
              <a:rPr lang="en-ID" sz="2400" dirty="0"/>
              <a:t> data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teratur</a:t>
            </a:r>
            <a:r>
              <a:rPr lang="en-ID" sz="2400" dirty="0"/>
              <a:t> dan </a:t>
            </a:r>
            <a:r>
              <a:rPr lang="en-ID" sz="2400" dirty="0" err="1"/>
              <a:t>sistematis</a:t>
            </a:r>
            <a:r>
              <a:rPr lang="en-ID" sz="2400" dirty="0"/>
              <a:t>. 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Penerapan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Sekolah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Mencatat</a:t>
            </a:r>
            <a:r>
              <a:rPr lang="en-ID" sz="2400" dirty="0"/>
              <a:t> </a:t>
            </a:r>
            <a:r>
              <a:rPr lang="en-ID" sz="2400" dirty="0" err="1"/>
              <a:t>frekuensi</a:t>
            </a:r>
            <a:r>
              <a:rPr lang="en-ID" sz="2400" dirty="0"/>
              <a:t> </a:t>
            </a:r>
            <a:r>
              <a:rPr lang="en-ID" sz="2400" dirty="0" err="1"/>
              <a:t>kerusakan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(</a:t>
            </a:r>
            <a:r>
              <a:rPr lang="en-ID" sz="2400" dirty="0" err="1"/>
              <a:t>tempat</a:t>
            </a:r>
            <a:r>
              <a:rPr lang="en-ID" sz="2400" dirty="0"/>
              <a:t> duduk, </a:t>
            </a:r>
            <a:r>
              <a:rPr lang="en-ID" sz="2400" dirty="0" err="1"/>
              <a:t>meja</a:t>
            </a:r>
            <a:r>
              <a:rPr lang="en-ID" sz="2400" dirty="0"/>
              <a:t>, toilet)​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Menghitung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</a:t>
            </a:r>
            <a:r>
              <a:rPr lang="en-ID" sz="2400" dirty="0" err="1"/>
              <a:t>terlambat</a:t>
            </a:r>
            <a:r>
              <a:rPr lang="en-ID" sz="2400" dirty="0"/>
              <a:t> per </a:t>
            </a:r>
            <a:r>
              <a:rPr lang="en-ID" sz="2400" dirty="0" err="1"/>
              <a:t>hari</a:t>
            </a:r>
            <a:r>
              <a:rPr lang="en-ID" sz="2400" dirty="0"/>
              <a:t>/</a:t>
            </a:r>
            <a:r>
              <a:rPr lang="en-ID" sz="2400" dirty="0" err="1"/>
              <a:t>minggu</a:t>
            </a:r>
            <a:endParaRPr lang="en-ID" sz="2400" dirty="0"/>
          </a:p>
          <a:p>
            <a:pPr marL="457200" indent="-457200">
              <a:buFontTx/>
              <a:buChar char="-"/>
            </a:pPr>
            <a:r>
              <a:rPr lang="en-ID" sz="2400" dirty="0" err="1"/>
              <a:t>Mengumpulkan</a:t>
            </a:r>
            <a:r>
              <a:rPr lang="en-ID" sz="2400" dirty="0"/>
              <a:t> data </a:t>
            </a:r>
            <a:r>
              <a:rPr lang="en-ID" sz="2400" dirty="0" err="1"/>
              <a:t>keluhan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layanan</a:t>
            </a:r>
            <a:r>
              <a:rPr lang="en-ID" sz="2400" dirty="0"/>
              <a:t> </a:t>
            </a:r>
            <a:r>
              <a:rPr lang="en-ID" sz="2400" dirty="0" err="1"/>
              <a:t>sekolah</a:t>
            </a:r>
            <a:r>
              <a:rPr lang="en-ID" sz="2400" dirty="0"/>
              <a:t> 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Contoh</a:t>
            </a:r>
            <a:r>
              <a:rPr lang="en-ID" sz="2400" dirty="0">
                <a:solidFill>
                  <a:srgbClr val="FFFF00"/>
                </a:solidFill>
              </a:rPr>
              <a:t> Format: </a:t>
            </a:r>
            <a:r>
              <a:rPr lang="en-ID" sz="2400" dirty="0" err="1"/>
              <a:t>Tabel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kolom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r>
              <a:rPr lang="en-ID" sz="2400" dirty="0"/>
              <a:t>,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, dan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kejadian</a:t>
            </a:r>
            <a:r>
              <a:rPr lang="en-ID" sz="2400" dirty="0"/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4CBE726-4023-4808-B59B-B6F5C4AB9A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217" t="30964" r="45133" b="14875"/>
          <a:stretch/>
        </p:blipFill>
        <p:spPr>
          <a:xfrm>
            <a:off x="10557092" y="3487007"/>
            <a:ext cx="6388978" cy="42638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97423" y="1829986"/>
            <a:ext cx="929315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TOOL 2 - HISTOGRAM</a:t>
            </a:r>
            <a:endParaRPr lang="en-US" sz="36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356CE-7E70-4169-BD2C-01B8B121CDC4}"/>
              </a:ext>
            </a:extLst>
          </p:cNvPr>
          <p:cNvSpPr txBox="1"/>
          <p:nvPr/>
        </p:nvSpPr>
        <p:spPr>
          <a:xfrm>
            <a:off x="1295400" y="3643848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</a:rPr>
              <a:t>Fungsi</a:t>
            </a:r>
            <a:r>
              <a:rPr lang="en-ID" sz="2400" dirty="0">
                <a:solidFill>
                  <a:srgbClr val="FFFF00"/>
                </a:solidFill>
              </a:rPr>
              <a:t> Utama: </a:t>
            </a:r>
            <a:r>
              <a:rPr lang="en-ID" sz="2400" dirty="0" err="1"/>
              <a:t>Menampilkan</a:t>
            </a:r>
            <a:r>
              <a:rPr lang="en-ID" sz="2400" dirty="0"/>
              <a:t> </a:t>
            </a:r>
            <a:r>
              <a:rPr lang="en-ID" sz="2400" dirty="0" err="1"/>
              <a:t>distribusi</a:t>
            </a:r>
            <a:r>
              <a:rPr lang="en-ID" sz="2400" dirty="0"/>
              <a:t> data </a:t>
            </a:r>
            <a:r>
              <a:rPr lang="en-ID" sz="2400" dirty="0" err="1"/>
              <a:t>secara</a:t>
            </a:r>
            <a:r>
              <a:rPr lang="en-ID" sz="2400" dirty="0"/>
              <a:t> visual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melihat</a:t>
            </a:r>
            <a:r>
              <a:rPr lang="en-ID" sz="2400" dirty="0"/>
              <a:t> </a:t>
            </a:r>
            <a:r>
              <a:rPr lang="en-ID" sz="2400" dirty="0" err="1"/>
              <a:t>pola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tren</a:t>
            </a:r>
            <a:r>
              <a:rPr lang="en-ID" sz="2400" dirty="0"/>
              <a:t>.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Penerapan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Sekolah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Distribusi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ujian</a:t>
            </a:r>
            <a:r>
              <a:rPr lang="en-ID" sz="2400" dirty="0"/>
              <a:t> </a:t>
            </a:r>
            <a:r>
              <a:rPr lang="en-ID" sz="2400" dirty="0" err="1"/>
              <a:t>akhir</a:t>
            </a:r>
            <a:r>
              <a:rPr lang="en-ID" sz="2400" dirty="0"/>
              <a:t> semester per </a:t>
            </a:r>
            <a:r>
              <a:rPr lang="en-ID" sz="2400" dirty="0" err="1"/>
              <a:t>mata</a:t>
            </a:r>
            <a:r>
              <a:rPr lang="en-ID" sz="2400" dirty="0"/>
              <a:t> </a:t>
            </a:r>
            <a:r>
              <a:rPr lang="en-ID" sz="2400" dirty="0" err="1"/>
              <a:t>pelajaran</a:t>
            </a:r>
            <a:endParaRPr lang="en-ID" sz="2400" dirty="0"/>
          </a:p>
          <a:p>
            <a:pPr marL="457200" indent="-457200">
              <a:buFontTx/>
              <a:buChar char="-"/>
            </a:pPr>
            <a:r>
              <a:rPr lang="en-ID" sz="2400" dirty="0" err="1"/>
              <a:t>Sebaran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yang </a:t>
            </a:r>
            <a:r>
              <a:rPr lang="en-ID" sz="2400" dirty="0" err="1"/>
              <a:t>dibutuhkan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</a:t>
            </a:r>
            <a:r>
              <a:rPr lang="en-ID" sz="2400" dirty="0" err="1"/>
              <a:t>menyelesaikan</a:t>
            </a:r>
            <a:r>
              <a:rPr lang="en-ID" sz="2400" dirty="0"/>
              <a:t> </a:t>
            </a:r>
            <a:r>
              <a:rPr lang="en-ID" sz="2400" dirty="0" err="1"/>
              <a:t>tugas</a:t>
            </a:r>
            <a:endParaRPr lang="en-ID" sz="2400" dirty="0"/>
          </a:p>
          <a:p>
            <a:pPr marL="457200" indent="-457200">
              <a:buFontTx/>
              <a:buChar char="-"/>
            </a:pP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kehadiran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per </a:t>
            </a:r>
            <a:r>
              <a:rPr lang="en-ID" sz="2400" dirty="0" err="1"/>
              <a:t>bulan</a:t>
            </a:r>
            <a:endParaRPr lang="en-ID" sz="2400" dirty="0"/>
          </a:p>
          <a:p>
            <a:pPr marL="457200" indent="-457200">
              <a:buFontTx/>
              <a:buChar char="-"/>
            </a:pPr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Contoh</a:t>
            </a:r>
            <a:r>
              <a:rPr lang="en-ID" sz="2400" dirty="0">
                <a:solidFill>
                  <a:srgbClr val="FFFF00"/>
                </a:solidFill>
              </a:rPr>
              <a:t> Format: </a:t>
            </a:r>
            <a:r>
              <a:rPr lang="en-ID" sz="2400" dirty="0" err="1"/>
              <a:t>Batang-batang</a:t>
            </a:r>
            <a:r>
              <a:rPr lang="en-ID" sz="2400" dirty="0"/>
              <a:t> </a:t>
            </a:r>
            <a:r>
              <a:rPr lang="en-ID" sz="2400" dirty="0" err="1"/>
              <a:t>vertikal</a:t>
            </a:r>
            <a:r>
              <a:rPr lang="en-ID" sz="2400" dirty="0"/>
              <a:t> yang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per </a:t>
            </a:r>
            <a:r>
              <a:rPr lang="en-ID" sz="2400" dirty="0" err="1"/>
              <a:t>rentang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(0-40, 41-60, 61-80, 81-100).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41D760-8B4B-4DF1-B8B6-4688720F06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083" t="26237" r="42918" b="22877"/>
          <a:stretch/>
        </p:blipFill>
        <p:spPr>
          <a:xfrm>
            <a:off x="10404293" y="3548744"/>
            <a:ext cx="6588307" cy="39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97423" y="1829986"/>
            <a:ext cx="929315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TOOL 3 - PARETO CHART (DIAGRAM ABC)</a:t>
            </a:r>
            <a:endParaRPr lang="en-US" sz="36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356CE-7E70-4169-BD2C-01B8B121CDC4}"/>
              </a:ext>
            </a:extLst>
          </p:cNvPr>
          <p:cNvSpPr txBox="1"/>
          <p:nvPr/>
        </p:nvSpPr>
        <p:spPr>
          <a:xfrm>
            <a:off x="1295400" y="3238500"/>
            <a:ext cx="89484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</a:rPr>
              <a:t>Fungsi</a:t>
            </a:r>
            <a:r>
              <a:rPr lang="en-ID" sz="2400" dirty="0">
                <a:solidFill>
                  <a:srgbClr val="FFFF00"/>
                </a:solidFill>
              </a:rPr>
              <a:t> Utama: </a:t>
            </a:r>
            <a:r>
              <a:rPr lang="en-ID" sz="2400" dirty="0" err="1"/>
              <a:t>Mengidentifikasi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yang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kontribusi</a:t>
            </a:r>
            <a:r>
              <a:rPr lang="en-ID" sz="2400" dirty="0"/>
              <a:t> </a:t>
            </a:r>
            <a:r>
              <a:rPr lang="en-ID" sz="2400" dirty="0" err="1"/>
              <a:t>terbesar</a:t>
            </a:r>
            <a:r>
              <a:rPr lang="en-ID" sz="2400" dirty="0"/>
              <a:t> (</a:t>
            </a:r>
            <a:r>
              <a:rPr lang="en-ID" sz="2400" dirty="0" err="1"/>
              <a:t>prinsip</a:t>
            </a:r>
            <a:r>
              <a:rPr lang="en-ID" sz="2400" dirty="0"/>
              <a:t> 80-20). 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Penerapan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Sekolah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Penyebab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</a:t>
            </a:r>
            <a:r>
              <a:rPr lang="en-ID" sz="2400" dirty="0" err="1"/>
              <a:t>keluhan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(80% </a:t>
            </a:r>
            <a:r>
              <a:rPr lang="en-ID" sz="2400" dirty="0" err="1"/>
              <a:t>keluhan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20%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kantin</a:t>
            </a:r>
            <a:r>
              <a:rPr lang="en-ID" sz="2400" dirty="0"/>
              <a:t> dan toilet)​</a:t>
            </a:r>
          </a:p>
          <a:p>
            <a:pPr marL="457200" indent="-457200">
              <a:buFontTx/>
              <a:buChar char="-"/>
            </a:pPr>
            <a:r>
              <a:rPr lang="en-ID" sz="2400" dirty="0"/>
              <a:t>Mata </a:t>
            </a:r>
            <a:r>
              <a:rPr lang="en-ID" sz="2400" dirty="0" err="1"/>
              <a:t>pelajaran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rata-rata </a:t>
            </a:r>
            <a:r>
              <a:rPr lang="en-ID" sz="2400" dirty="0" err="1"/>
              <a:t>terendah</a:t>
            </a:r>
            <a:r>
              <a:rPr lang="en-ID" sz="2400" dirty="0"/>
              <a:t>​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yang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mengerjakan</a:t>
            </a:r>
            <a:r>
              <a:rPr lang="en-ID" sz="2400" dirty="0"/>
              <a:t> PR</a:t>
            </a:r>
          </a:p>
          <a:p>
            <a:pPr marL="457200" indent="-457200">
              <a:buFontTx/>
              <a:buChar char="-"/>
            </a:pPr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Contoh</a:t>
            </a:r>
            <a:r>
              <a:rPr lang="en-ID" sz="2400" dirty="0">
                <a:solidFill>
                  <a:srgbClr val="FFFF00"/>
                </a:solidFill>
              </a:rPr>
              <a:t> Format: </a:t>
            </a:r>
            <a:r>
              <a:rPr lang="en-ID" sz="2400" dirty="0"/>
              <a:t>Diagram </a:t>
            </a:r>
            <a:r>
              <a:rPr lang="en-ID" sz="2400" dirty="0" err="1"/>
              <a:t>batang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keterangan</a:t>
            </a:r>
            <a:r>
              <a:rPr lang="en-ID" sz="2400" dirty="0"/>
              <a:t> </a:t>
            </a:r>
            <a:r>
              <a:rPr lang="en-ID" sz="2400" dirty="0" err="1"/>
              <a:t>indikator</a:t>
            </a:r>
            <a:endParaRPr lang="en-ID" sz="2400" dirty="0"/>
          </a:p>
        </p:txBody>
      </p:sp>
      <p:pic>
        <p:nvPicPr>
          <p:cNvPr id="7170" name="Picture 2" descr="Pareto Chart - Basic Problem Solving Tool ! 80-20 Rule ! The Concept">
            <a:extLst>
              <a:ext uri="{FF2B5EF4-FFF2-40B4-BE49-F238E27FC236}">
                <a16:creationId xmlns:a16="http://schemas.microsoft.com/office/drawing/2014/main" id="{B035ACB5-0941-4B27-982E-75676AB7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549" y="3361612"/>
            <a:ext cx="7384246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4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97423" y="1829986"/>
            <a:ext cx="929315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TOOL 4 - CAUSE AND EFFECT DIAGRAM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(TULANG IKAN /ISHIKAWA)</a:t>
            </a:r>
            <a:endParaRPr lang="en-US" sz="36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356CE-7E70-4169-BD2C-01B8B121CDC4}"/>
              </a:ext>
            </a:extLst>
          </p:cNvPr>
          <p:cNvSpPr txBox="1"/>
          <p:nvPr/>
        </p:nvSpPr>
        <p:spPr>
          <a:xfrm>
            <a:off x="1295400" y="3238500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</a:rPr>
              <a:t>Fungsi</a:t>
            </a:r>
            <a:r>
              <a:rPr lang="en-ID" sz="2400" dirty="0">
                <a:solidFill>
                  <a:srgbClr val="FFFF00"/>
                </a:solidFill>
              </a:rPr>
              <a:t> Utama: </a:t>
            </a:r>
            <a:r>
              <a:rPr lang="en-ID" sz="2400" dirty="0" err="1"/>
              <a:t>Mengidentifikasi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kemungkinan</a:t>
            </a:r>
            <a:r>
              <a:rPr lang="en-ID" sz="2400" dirty="0"/>
              <a:t> </a:t>
            </a:r>
            <a:r>
              <a:rPr lang="en-ID" sz="2400" dirty="0" err="1"/>
              <a:t>penyebab</a:t>
            </a:r>
            <a:r>
              <a:rPr lang="en-ID" sz="2400" dirty="0"/>
              <a:t> </a:t>
            </a:r>
            <a:r>
              <a:rPr lang="en-ID" sz="2400" dirty="0" err="1"/>
              <a:t>akar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. 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Penerapan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Sekolah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Mencari</a:t>
            </a:r>
            <a:r>
              <a:rPr lang="en-ID" sz="2400" dirty="0"/>
              <a:t> </a:t>
            </a:r>
            <a:r>
              <a:rPr lang="en-ID" sz="2400" dirty="0" err="1"/>
              <a:t>penyebab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kenapa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</a:t>
            </a:r>
            <a:r>
              <a:rPr lang="en-ID" sz="2400" dirty="0" err="1"/>
              <a:t>nilainya</a:t>
            </a:r>
            <a:r>
              <a:rPr lang="en-ID" sz="2400" dirty="0"/>
              <a:t> </a:t>
            </a:r>
            <a:r>
              <a:rPr lang="en-ID" sz="2400" dirty="0" err="1"/>
              <a:t>menurun</a:t>
            </a:r>
            <a:endParaRPr lang="en-ID" sz="2400" dirty="0"/>
          </a:p>
          <a:p>
            <a:pPr marL="457200" indent="-457200">
              <a:buFontTx/>
              <a:buChar char="-"/>
            </a:pPr>
            <a:r>
              <a:rPr lang="en-ID" sz="2400" dirty="0" err="1"/>
              <a:t>Menganalisis</a:t>
            </a:r>
            <a:r>
              <a:rPr lang="en-ID" sz="2400" dirty="0"/>
              <a:t> </a:t>
            </a:r>
            <a:r>
              <a:rPr lang="en-ID" sz="2400" dirty="0" err="1"/>
              <a:t>penyebab</a:t>
            </a:r>
            <a:r>
              <a:rPr lang="en-ID" sz="2400" dirty="0"/>
              <a:t> </a:t>
            </a:r>
            <a:r>
              <a:rPr lang="en-ID" sz="2400" dirty="0" err="1"/>
              <a:t>keterlambatan</a:t>
            </a:r>
            <a:r>
              <a:rPr lang="en-ID" sz="2400" dirty="0"/>
              <a:t> </a:t>
            </a:r>
            <a:r>
              <a:rPr lang="en-ID" sz="2400" dirty="0" err="1"/>
              <a:t>penyelesaian</a:t>
            </a:r>
            <a:r>
              <a:rPr lang="en-ID" sz="2400" dirty="0"/>
              <a:t> </a:t>
            </a:r>
            <a:r>
              <a:rPr lang="en-ID" sz="2400" dirty="0" err="1"/>
              <a:t>administrasi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pengurusan</a:t>
            </a:r>
            <a:r>
              <a:rPr lang="en-ID" sz="2400" dirty="0"/>
              <a:t> </a:t>
            </a:r>
            <a:r>
              <a:rPr lang="en-ID" sz="2400" dirty="0" err="1"/>
              <a:t>dokumen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endParaRPr lang="en-ID" sz="2400" dirty="0"/>
          </a:p>
          <a:p>
            <a:pPr marL="457200" indent="-457200">
              <a:buFontTx/>
              <a:buChar char="-"/>
            </a:pPr>
            <a:r>
              <a:rPr lang="en-ID" sz="2400" dirty="0" err="1"/>
              <a:t>Menyiasati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kurangnya</a:t>
            </a:r>
            <a:r>
              <a:rPr lang="en-ID" sz="2400" dirty="0"/>
              <a:t> </a:t>
            </a:r>
            <a:r>
              <a:rPr lang="en-ID" sz="2400" dirty="0" err="1"/>
              <a:t>partisipasi</a:t>
            </a:r>
            <a:r>
              <a:rPr lang="en-ID" sz="2400" dirty="0"/>
              <a:t> orang </a:t>
            </a:r>
            <a:r>
              <a:rPr lang="en-ID" sz="2400" dirty="0" err="1"/>
              <a:t>tua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</a:t>
            </a:r>
            <a:r>
              <a:rPr lang="en-ID" sz="2400" dirty="0" err="1"/>
              <a:t>sekolah</a:t>
            </a:r>
            <a:endParaRPr lang="en-ID" sz="2400" dirty="0"/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Contoh</a:t>
            </a:r>
            <a:r>
              <a:rPr lang="en-ID" sz="2400" dirty="0">
                <a:solidFill>
                  <a:srgbClr val="FFFF00"/>
                </a:solidFill>
              </a:rPr>
              <a:t> Format: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gambar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ikan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serat</a:t>
            </a:r>
            <a:r>
              <a:rPr lang="en-ID" sz="2400" dirty="0"/>
              <a:t> </a:t>
            </a:r>
            <a:r>
              <a:rPr lang="en-ID" sz="2400" dirty="0" err="1"/>
              <a:t>tulang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penyebab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>
                <a:solidFill>
                  <a:srgbClr val="FFFF00"/>
                </a:solidFill>
              </a:rPr>
              <a:t> </a:t>
            </a:r>
            <a:endParaRPr lang="en-ID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A1ED1D9-746D-48E7-A2F8-16C740559D06}"/>
              </a:ext>
            </a:extLst>
          </p:cNvPr>
          <p:cNvPicPr/>
          <p:nvPr/>
        </p:nvPicPr>
        <p:blipFill rotWithShape="1">
          <a:blip r:embed="rId9"/>
          <a:srcRect l="7284" t="23244" r="42350" b="25862"/>
          <a:stretch/>
        </p:blipFill>
        <p:spPr bwMode="auto">
          <a:xfrm>
            <a:off x="10340975" y="3269403"/>
            <a:ext cx="6651625" cy="4285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626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97423" y="1829986"/>
            <a:ext cx="929315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TOOL 5 - SCATTER DIAGRAM (DIAGRAM SEBAR)</a:t>
            </a:r>
            <a:endParaRPr lang="en-US" sz="36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356CE-7E70-4169-BD2C-01B8B121CDC4}"/>
              </a:ext>
            </a:extLst>
          </p:cNvPr>
          <p:cNvSpPr txBox="1"/>
          <p:nvPr/>
        </p:nvSpPr>
        <p:spPr>
          <a:xfrm>
            <a:off x="1295400" y="3238500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</a:rPr>
              <a:t>Fungsi</a:t>
            </a:r>
            <a:r>
              <a:rPr lang="en-ID" sz="2400" dirty="0">
                <a:solidFill>
                  <a:srgbClr val="FFFF00"/>
                </a:solidFill>
              </a:rPr>
              <a:t> Utama: </a:t>
            </a:r>
            <a:r>
              <a:rPr lang="sv-SE" sz="2400" dirty="0"/>
              <a:t>Menunjukkan hubungan antara dua variabel berbeda.</a:t>
            </a:r>
            <a:r>
              <a:rPr lang="en-ID" sz="2400" dirty="0"/>
              <a:t> 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Penerapan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Sekolah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jam </a:t>
            </a:r>
            <a:r>
              <a:rPr lang="en-ID" sz="2400" dirty="0" err="1"/>
              <a:t>belajar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ujian</a:t>
            </a:r>
            <a:r>
              <a:rPr lang="en-ID" sz="2400" dirty="0"/>
              <a:t>​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Korelasi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kehadiran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prestasi</a:t>
            </a:r>
            <a:r>
              <a:rPr lang="en-ID" sz="2400" dirty="0"/>
              <a:t> </a:t>
            </a:r>
            <a:r>
              <a:rPr lang="en-ID" sz="2400" dirty="0" err="1"/>
              <a:t>akademik</a:t>
            </a:r>
            <a:r>
              <a:rPr lang="en-ID" sz="2400" dirty="0"/>
              <a:t>​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istirahat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konsentrasi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di </a:t>
            </a:r>
            <a:r>
              <a:rPr lang="en-ID" sz="2400" dirty="0" err="1"/>
              <a:t>kelas</a:t>
            </a:r>
            <a:endParaRPr lang="en-ID" sz="2400" dirty="0"/>
          </a:p>
          <a:p>
            <a:pPr marL="457200" indent="-457200">
              <a:buFontTx/>
              <a:buChar char="-"/>
            </a:pPr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Contoh</a:t>
            </a:r>
            <a:r>
              <a:rPr lang="en-ID" sz="2400" dirty="0">
                <a:solidFill>
                  <a:srgbClr val="FFFF00"/>
                </a:solidFill>
              </a:rPr>
              <a:t> Format: </a:t>
            </a:r>
            <a:r>
              <a:rPr lang="en-ID" sz="2400" dirty="0" err="1"/>
              <a:t>Contoh</a:t>
            </a:r>
            <a:r>
              <a:rPr lang="en-ID" sz="2400" dirty="0"/>
              <a:t> </a:t>
            </a:r>
            <a:r>
              <a:rPr lang="en-ID" sz="2400" dirty="0" err="1"/>
              <a:t>gambar</a:t>
            </a:r>
            <a:r>
              <a:rPr lang="en-ID" sz="2400" dirty="0"/>
              <a:t> scatter diagram </a:t>
            </a:r>
            <a:r>
              <a:rPr lang="en-ID" sz="2400" dirty="0" err="1"/>
              <a:t>hubungan</a:t>
            </a:r>
            <a:r>
              <a:rPr lang="en-ID" sz="2400" dirty="0"/>
              <a:t> jam </a:t>
            </a:r>
            <a:r>
              <a:rPr lang="en-ID" sz="2400" dirty="0" err="1"/>
              <a:t>belajar</a:t>
            </a:r>
            <a:r>
              <a:rPr lang="en-ID" sz="2400" dirty="0"/>
              <a:t> dan </a:t>
            </a:r>
            <a:r>
              <a:rPr lang="en-ID" sz="2400" dirty="0" err="1"/>
              <a:t>nilai</a:t>
            </a:r>
            <a:r>
              <a:rPr lang="en-ID" sz="2400" dirty="0"/>
              <a:t> yang </a:t>
            </a:r>
            <a:r>
              <a:rPr lang="en-ID" sz="2400" dirty="0" err="1"/>
              <a:t>tersebar</a:t>
            </a:r>
            <a:r>
              <a:rPr lang="en-ID" sz="2400" dirty="0"/>
              <a:t> </a:t>
            </a:r>
            <a:r>
              <a:rPr lang="en-ID" sz="2400" dirty="0" err="1"/>
              <a:t>membentuk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pola</a:t>
            </a:r>
            <a:r>
              <a:rPr lang="en-ID" sz="2400" dirty="0"/>
              <a:t> </a:t>
            </a:r>
            <a:r>
              <a:rPr lang="en-ID" sz="2400" dirty="0" err="1"/>
              <a:t>klaster</a:t>
            </a:r>
            <a:endParaRPr lang="en-ID" sz="2400" dirty="0"/>
          </a:p>
        </p:txBody>
      </p:sp>
      <p:pic>
        <p:nvPicPr>
          <p:cNvPr id="5122" name="Picture 2" descr="Referensi diagram sebar | Looker Studio | Google Cloud Documentation">
            <a:extLst>
              <a:ext uri="{FF2B5EF4-FFF2-40B4-BE49-F238E27FC236}">
                <a16:creationId xmlns:a16="http://schemas.microsoft.com/office/drawing/2014/main" id="{10FDE5B5-79C0-4BFE-88DD-17E7AB00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928" y="3379735"/>
            <a:ext cx="6905294" cy="42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9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2153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6077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2153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077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6" y="0"/>
                </a:lnTo>
                <a:lnTo>
                  <a:pt x="6035846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892347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143500"/>
            <a:ext cx="6035847" cy="6035847"/>
          </a:xfrm>
          <a:custGeom>
            <a:avLst/>
            <a:gdLst/>
            <a:ahLst/>
            <a:cxnLst/>
            <a:rect l="l" t="t" r="r" b="b"/>
            <a:pathLst>
              <a:path w="6035847" h="6035847">
                <a:moveTo>
                  <a:pt x="0" y="0"/>
                </a:moveTo>
                <a:lnTo>
                  <a:pt x="6035847" y="0"/>
                </a:lnTo>
                <a:lnTo>
                  <a:pt x="6035847" y="6035847"/>
                </a:lnTo>
                <a:lnTo>
                  <a:pt x="0" y="603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113566">
                <a:alpha val="9294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69121" y="1028700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969121" y="8389236"/>
            <a:ext cx="10349757" cy="869064"/>
          </a:xfrm>
          <a:custGeom>
            <a:avLst/>
            <a:gdLst/>
            <a:ahLst/>
            <a:cxnLst/>
            <a:rect l="l" t="t" r="r" b="b"/>
            <a:pathLst>
              <a:path w="10349757" h="869064">
                <a:moveTo>
                  <a:pt x="0" y="0"/>
                </a:moveTo>
                <a:lnTo>
                  <a:pt x="10349758" y="0"/>
                </a:lnTo>
                <a:lnTo>
                  <a:pt x="10349758" y="869064"/>
                </a:lnTo>
                <a:lnTo>
                  <a:pt x="0" y="869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2153157"/>
                  </a:lnTo>
                  <a:cubicBezTo>
                    <a:pt x="4274726" y="2156952"/>
                    <a:pt x="4273218" y="2160592"/>
                    <a:pt x="4270535" y="2163276"/>
                  </a:cubicBezTo>
                  <a:cubicBezTo>
                    <a:pt x="4267851" y="2165959"/>
                    <a:pt x="4264211" y="2167467"/>
                    <a:pt x="4260416" y="2167467"/>
                  </a:cubicBezTo>
                  <a:lnTo>
                    <a:pt x="14310" y="2167467"/>
                  </a:lnTo>
                  <a:cubicBezTo>
                    <a:pt x="10515" y="2167467"/>
                    <a:pt x="6875" y="2165959"/>
                    <a:pt x="4191" y="2163276"/>
                  </a:cubicBezTo>
                  <a:cubicBezTo>
                    <a:pt x="1508" y="2160592"/>
                    <a:pt x="0" y="2156952"/>
                    <a:pt x="0" y="2153157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1EF1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0" y="0"/>
                </a:moveTo>
                <a:lnTo>
                  <a:pt x="3507719" y="0"/>
                </a:lnTo>
                <a:lnTo>
                  <a:pt x="3507719" y="242351"/>
                </a:lnTo>
                <a:lnTo>
                  <a:pt x="0" y="24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751581" y="2751622"/>
            <a:ext cx="3507719" cy="242352"/>
          </a:xfrm>
          <a:custGeom>
            <a:avLst/>
            <a:gdLst/>
            <a:ahLst/>
            <a:cxnLst/>
            <a:rect l="l" t="t" r="r" b="b"/>
            <a:pathLst>
              <a:path w="3507719" h="242352">
                <a:moveTo>
                  <a:pt x="3507719" y="0"/>
                </a:moveTo>
                <a:lnTo>
                  <a:pt x="0" y="0"/>
                </a:lnTo>
                <a:lnTo>
                  <a:pt x="0" y="242351"/>
                </a:lnTo>
                <a:lnTo>
                  <a:pt x="3507719" y="242351"/>
                </a:lnTo>
                <a:lnTo>
                  <a:pt x="35077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97423" y="1829986"/>
            <a:ext cx="929315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Neo Tech Bold" panose="020B0804030504040204"/>
                <a:ea typeface="Neo Tech Bold" panose="020B0804030504040204"/>
                <a:cs typeface="Neo Tech Bold" panose="020B0804030504040204"/>
                <a:sym typeface="Neo Tech Bold" panose="020B0804030504040204"/>
              </a:rPr>
              <a:t>TOOL 6 - CONTROL CHART (DIAGRAM KENDALI)</a:t>
            </a:r>
            <a:endParaRPr lang="en-US" sz="3600" b="1" dirty="0">
              <a:solidFill>
                <a:srgbClr val="FFFF00"/>
              </a:solidFill>
              <a:latin typeface="Neo Tech Bold" panose="020B0804030504040204"/>
              <a:ea typeface="Neo Tech Bold" panose="020B0804030504040204"/>
              <a:cs typeface="Neo Tech Bold" panose="020B0804030504040204"/>
              <a:sym typeface="Neo Tech Bold" panose="020B080403050404020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6322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148677" y="7750879"/>
            <a:ext cx="2242799" cy="1529181"/>
          </a:xfrm>
          <a:custGeom>
            <a:avLst/>
            <a:gdLst/>
            <a:ahLst/>
            <a:cxnLst/>
            <a:rect l="l" t="t" r="r" b="b"/>
            <a:pathLst>
              <a:path w="2242799" h="1529181">
                <a:moveTo>
                  <a:pt x="0" y="0"/>
                </a:moveTo>
                <a:lnTo>
                  <a:pt x="2242799" y="0"/>
                </a:lnTo>
                <a:lnTo>
                  <a:pt x="2242799" y="1529181"/>
                </a:lnTo>
                <a:lnTo>
                  <a:pt x="0" y="15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356CE-7E70-4169-BD2C-01B8B121CDC4}"/>
              </a:ext>
            </a:extLst>
          </p:cNvPr>
          <p:cNvSpPr txBox="1"/>
          <p:nvPr/>
        </p:nvSpPr>
        <p:spPr>
          <a:xfrm>
            <a:off x="1295400" y="3238500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rgbClr val="FFFF00"/>
                </a:solidFill>
              </a:rPr>
              <a:t>Fungsi</a:t>
            </a:r>
            <a:r>
              <a:rPr lang="en-ID" sz="2400" dirty="0">
                <a:solidFill>
                  <a:srgbClr val="FFFF00"/>
                </a:solidFill>
              </a:rPr>
              <a:t> Utama: </a:t>
            </a:r>
            <a:r>
              <a:rPr lang="en-ID" sz="2400" dirty="0" err="1"/>
              <a:t>Memantau</a:t>
            </a:r>
            <a:r>
              <a:rPr lang="en-ID" sz="2400" dirty="0"/>
              <a:t> </a:t>
            </a:r>
            <a:r>
              <a:rPr lang="en-ID" sz="2400" dirty="0" err="1"/>
              <a:t>apakah</a:t>
            </a:r>
            <a:r>
              <a:rPr lang="en-ID" sz="2400" dirty="0"/>
              <a:t> proses </a:t>
            </a:r>
            <a:r>
              <a:rPr lang="en-ID" sz="2400" dirty="0" err="1"/>
              <a:t>berjalan</a:t>
            </a:r>
            <a:r>
              <a:rPr lang="en-ID" sz="2400" dirty="0"/>
              <a:t> </a:t>
            </a:r>
            <a:r>
              <a:rPr lang="en-ID" sz="2400" dirty="0" err="1"/>
              <a:t>stabil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variasi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diinginkan</a:t>
            </a:r>
            <a:r>
              <a:rPr lang="en-ID" sz="2400" dirty="0"/>
              <a:t>.</a:t>
            </a:r>
          </a:p>
          <a:p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Penerapan</a:t>
            </a:r>
            <a:r>
              <a:rPr lang="en-ID" sz="2400" dirty="0">
                <a:solidFill>
                  <a:srgbClr val="FFFF00"/>
                </a:solidFill>
              </a:rPr>
              <a:t> di </a:t>
            </a:r>
            <a:r>
              <a:rPr lang="en-ID" sz="2400" dirty="0" err="1">
                <a:solidFill>
                  <a:srgbClr val="FFFF00"/>
                </a:solidFill>
              </a:rPr>
              <a:t>Sekolah</a:t>
            </a:r>
            <a:r>
              <a:rPr lang="en-ID" sz="2400" dirty="0">
                <a:solidFill>
                  <a:srgbClr val="FFFF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Pemantauan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rata-rata </a:t>
            </a:r>
            <a:r>
              <a:rPr lang="en-ID" sz="2400" dirty="0" err="1"/>
              <a:t>mata</a:t>
            </a:r>
            <a:r>
              <a:rPr lang="en-ID" sz="2400" dirty="0"/>
              <a:t> </a:t>
            </a:r>
            <a:r>
              <a:rPr lang="en-ID" sz="2400" dirty="0" err="1"/>
              <a:t>pelajaran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bulan</a:t>
            </a:r>
            <a:r>
              <a:rPr lang="en-ID" sz="2400" dirty="0"/>
              <a:t>​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Kontrol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r>
              <a:rPr lang="en-ID" sz="2400" dirty="0"/>
              <a:t> </a:t>
            </a:r>
            <a:r>
              <a:rPr lang="en-ID" sz="2400" dirty="0" err="1"/>
              <a:t>terlambat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minggu</a:t>
            </a:r>
            <a:r>
              <a:rPr lang="en-ID" sz="2400" dirty="0"/>
              <a:t>​</a:t>
            </a:r>
          </a:p>
          <a:p>
            <a:pPr marL="457200" indent="-457200">
              <a:buFontTx/>
              <a:buChar char="-"/>
            </a:pPr>
            <a:r>
              <a:rPr lang="en-ID" sz="2400" dirty="0" err="1"/>
              <a:t>Pemantauan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makanan</a:t>
            </a:r>
            <a:r>
              <a:rPr lang="en-ID" sz="2400" dirty="0"/>
              <a:t> </a:t>
            </a:r>
            <a:r>
              <a:rPr lang="en-ID" sz="2400" dirty="0" err="1"/>
              <a:t>kantin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penilaian</a:t>
            </a:r>
            <a:r>
              <a:rPr lang="en-ID" sz="2400" dirty="0"/>
              <a:t> </a:t>
            </a:r>
            <a:r>
              <a:rPr lang="en-ID" sz="2400" dirty="0" err="1"/>
              <a:t>siswa</a:t>
            </a:r>
            <a:endParaRPr lang="en-ID" sz="2400" dirty="0"/>
          </a:p>
          <a:p>
            <a:pPr marL="457200" indent="-457200">
              <a:buFontTx/>
              <a:buChar char="-"/>
            </a:pPr>
            <a:endParaRPr lang="en-ID" sz="2400" dirty="0"/>
          </a:p>
          <a:p>
            <a:r>
              <a:rPr lang="en-ID" sz="2400" dirty="0" err="1">
                <a:solidFill>
                  <a:srgbClr val="FFFF00"/>
                </a:solidFill>
              </a:rPr>
              <a:t>Contoh</a:t>
            </a:r>
            <a:r>
              <a:rPr lang="en-ID" sz="2400" dirty="0">
                <a:solidFill>
                  <a:srgbClr val="FFFF00"/>
                </a:solidFill>
              </a:rPr>
              <a:t> Format: </a:t>
            </a:r>
            <a:r>
              <a:rPr lang="en-ID" sz="2400" dirty="0"/>
              <a:t>Gambar </a:t>
            </a:r>
            <a:r>
              <a:rPr lang="en-ID" sz="2400" dirty="0" err="1"/>
              <a:t>grafik</a:t>
            </a:r>
            <a:r>
              <a:rPr lang="en-ID" sz="2400" dirty="0"/>
              <a:t> </a:t>
            </a:r>
            <a:r>
              <a:rPr lang="en-ID" sz="2400" dirty="0" err="1"/>
              <a:t>batas</a:t>
            </a:r>
            <a:r>
              <a:rPr lang="en-ID" sz="2400" dirty="0"/>
              <a:t> </a:t>
            </a:r>
            <a:r>
              <a:rPr lang="en-ID" sz="2400" dirty="0" err="1"/>
              <a:t>penentuan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zona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lainnya</a:t>
            </a:r>
            <a:endParaRPr lang="en-ID" sz="2400" dirty="0"/>
          </a:p>
        </p:txBody>
      </p:sp>
      <p:pic>
        <p:nvPicPr>
          <p:cNvPr id="4098" name="Picture 2" descr="Aturan Bagan Kendali | Titik dan Tren Tidak Stabil">
            <a:extLst>
              <a:ext uri="{FF2B5EF4-FFF2-40B4-BE49-F238E27FC236}">
                <a16:creationId xmlns:a16="http://schemas.microsoft.com/office/drawing/2014/main" id="{3FC4DF61-9E43-4AE2-A641-C60C9E08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219" y="3275504"/>
            <a:ext cx="7181381" cy="40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00605"/>
      </p:ext>
    </p:extLst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671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Neo Tech</vt:lpstr>
      <vt:lpstr>Arial</vt:lpstr>
      <vt:lpstr>Wingdings</vt:lpstr>
      <vt:lpstr>Neo Tech Light</vt:lpstr>
      <vt:lpstr>Neo Tech Bold</vt:lpstr>
      <vt:lpstr>Art_mountaineering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Dongker Modern Strategi Inovasi Bisnis dalam Menghadapi Disrupsi Teknologi Presentasi</dc:title>
  <dc:creator>USER</dc:creator>
  <cp:lastModifiedBy>USER</cp:lastModifiedBy>
  <cp:revision>12</cp:revision>
  <dcterms:created xsi:type="dcterms:W3CDTF">2006-08-16T00:00:00Z</dcterms:created>
  <dcterms:modified xsi:type="dcterms:W3CDTF">2026-01-10T00:26:32Z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DF4808C029834055B44921B157FF2BE3_12</vt:lpwstr>
  </property>
  <property fmtid="{D5CDD505-2E9C-101B-9397-08002B2CF9AE}" pid="3" name="KSOProductBuildVer">
    <vt:lpwstr>2057-12.2.0.23196</vt:lpwstr>
  </property>
</Properties>
</file>